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2" r:id="rId4"/>
    <p:sldId id="258" r:id="rId5"/>
    <p:sldId id="259" r:id="rId6"/>
    <p:sldId id="260" r:id="rId7"/>
    <p:sldId id="257" r:id="rId8"/>
    <p:sldId id="263" r:id="rId9"/>
    <p:sldId id="272" r:id="rId10"/>
    <p:sldId id="274" r:id="rId11"/>
    <p:sldId id="279" r:id="rId12"/>
    <p:sldId id="280" r:id="rId13"/>
    <p:sldId id="264" r:id="rId14"/>
    <p:sldId id="265" r:id="rId15"/>
    <p:sldId id="267" r:id="rId16"/>
    <p:sldId id="269" r:id="rId17"/>
    <p:sldId id="270" r:id="rId18"/>
    <p:sldId id="271" r:id="rId19"/>
    <p:sldId id="273" r:id="rId20"/>
    <p:sldId id="275" r:id="rId21"/>
    <p:sldId id="278" r:id="rId22"/>
    <p:sldId id="276" r:id="rId23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F994-6A35-4963-84D5-F98ECF189B62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C73AF-E0D7-41D9-9A23-2622459D2A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Funding Pitch Deck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Company Name</a:t>
            </a:r>
          </a:p>
          <a:p>
            <a:r>
              <a:rPr lang="en-US" dirty="0">
                <a:latin typeface="Arial Narrow"/>
                <a:cs typeface="Arial Narrow"/>
              </a:rPr>
              <a:t>Tag Line</a:t>
            </a:r>
          </a:p>
          <a:p>
            <a:r>
              <a:rPr lang="en-US" dirty="0">
                <a:latin typeface="Arial Narrow"/>
                <a:cs typeface="Arial Narrow"/>
              </a:rPr>
              <a:t>MM/DD/YYYY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Proposed Use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 Narrow"/>
                <a:cs typeface="Arial Narrow"/>
              </a:rPr>
              <a:t>Salaries &amp; Benefits</a:t>
            </a:r>
          </a:p>
          <a:p>
            <a:r>
              <a:rPr lang="en-US" dirty="0">
                <a:latin typeface="Arial Narrow"/>
                <a:cs typeface="Arial Narrow"/>
              </a:rPr>
              <a:t>Technology</a:t>
            </a:r>
          </a:p>
          <a:p>
            <a:r>
              <a:rPr lang="en-US" dirty="0">
                <a:latin typeface="Arial Narrow"/>
                <a:cs typeface="Arial Narrow"/>
              </a:rPr>
              <a:t>Recruiting</a:t>
            </a:r>
          </a:p>
          <a:p>
            <a:r>
              <a:rPr lang="en-US" dirty="0">
                <a:latin typeface="Arial Narrow"/>
                <a:cs typeface="Arial Narrow"/>
              </a:rPr>
              <a:t>Legal / IP</a:t>
            </a:r>
          </a:p>
          <a:p>
            <a:r>
              <a:rPr lang="en-US" dirty="0">
                <a:latin typeface="Arial Narrow"/>
                <a:cs typeface="Arial Narrow"/>
              </a:rPr>
              <a:t>Marketing</a:t>
            </a:r>
          </a:p>
          <a:p>
            <a:r>
              <a:rPr lang="en-US" dirty="0">
                <a:latin typeface="Arial Narrow"/>
                <a:cs typeface="Arial Narrow"/>
              </a:rPr>
              <a:t>Rents, Administrative</a:t>
            </a:r>
          </a:p>
          <a:p>
            <a:r>
              <a:rPr lang="en-US" dirty="0">
                <a:latin typeface="Arial Narrow"/>
                <a:cs typeface="Arial Narrow"/>
              </a:rPr>
              <a:t>Travel, Expense</a:t>
            </a:r>
          </a:p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Table.  Monthly burn rate at end of 12 mo = $x</a:t>
            </a:r>
          </a:p>
          <a:p>
            <a:endParaRPr lang="en-US" dirty="0">
              <a:latin typeface="Arial Narrow"/>
              <a:cs typeface="Arial Narrow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>
              <a:latin typeface="Arial Narrow"/>
              <a:cs typeface="Arial Narrow"/>
            </a:endParaRPr>
          </a:p>
          <a:p>
            <a:pPr algn="ctr">
              <a:buNone/>
            </a:pPr>
            <a:endParaRPr lang="en-US" dirty="0">
              <a:latin typeface="Arial Narrow"/>
              <a:cs typeface="Arial Narrow"/>
            </a:endParaRPr>
          </a:p>
          <a:p>
            <a:pPr algn="ctr">
              <a:buNone/>
            </a:pPr>
            <a:r>
              <a:rPr lang="en-US" dirty="0">
                <a:latin typeface="Arial Narrow"/>
                <a:cs typeface="Arial Narrow"/>
              </a:rPr>
              <a:t>Thank You</a:t>
            </a:r>
          </a:p>
          <a:p>
            <a:pPr algn="ctr">
              <a:buNone/>
            </a:pPr>
            <a:endParaRPr lang="en-US" dirty="0">
              <a:latin typeface="Arial Narrow"/>
              <a:cs typeface="Arial Narrow"/>
            </a:endParaRPr>
          </a:p>
          <a:p>
            <a:pPr algn="ctr">
              <a:buNone/>
            </a:pPr>
            <a:r>
              <a:rPr lang="en-US" i="1" dirty="0">
                <a:latin typeface="Arial Narrow"/>
                <a:cs typeface="Arial Narrow"/>
              </a:rPr>
              <a:t>Capture Next Steps, Deadlines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>
              <a:latin typeface="Arial Narrow"/>
              <a:cs typeface="Arial Narrow"/>
            </a:endParaRPr>
          </a:p>
          <a:p>
            <a:pPr algn="ctr">
              <a:buNone/>
            </a:pPr>
            <a:endParaRPr lang="en-US" dirty="0">
              <a:latin typeface="Arial Narrow"/>
              <a:cs typeface="Arial Narrow"/>
            </a:endParaRPr>
          </a:p>
          <a:p>
            <a:pPr algn="ctr">
              <a:buNone/>
            </a:pPr>
            <a:r>
              <a:rPr lang="en-US" dirty="0">
                <a:latin typeface="Arial Narrow"/>
                <a:cs typeface="Arial Narrow"/>
              </a:rPr>
              <a:t>Supplement Slides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Investment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We’re raising $</a:t>
            </a:r>
            <a:r>
              <a:rPr lang="en-US" dirty="0" err="1">
                <a:latin typeface="Arial Narrow"/>
                <a:cs typeface="Arial Narrow"/>
              </a:rPr>
              <a:t>Xmm</a:t>
            </a:r>
            <a:r>
              <a:rPr lang="en-US" dirty="0">
                <a:latin typeface="Arial Narrow"/>
                <a:cs typeface="Arial Narrow"/>
              </a:rPr>
              <a:t> by specific timeframe</a:t>
            </a:r>
          </a:p>
          <a:p>
            <a:r>
              <a:rPr lang="en-US" dirty="0">
                <a:latin typeface="Arial Narrow"/>
                <a:cs typeface="Arial Narrow"/>
              </a:rPr>
              <a:t>Share class</a:t>
            </a:r>
          </a:p>
          <a:p>
            <a:r>
              <a:rPr lang="en-US" dirty="0">
                <a:latin typeface="Arial Narrow"/>
                <a:cs typeface="Arial Narrow"/>
              </a:rPr>
              <a:t>Funding to date</a:t>
            </a:r>
          </a:p>
          <a:p>
            <a:pPr>
              <a:buNone/>
            </a:pPr>
            <a:endParaRPr lang="en-US" dirty="0">
              <a:latin typeface="Arial Narrow"/>
              <a:cs typeface="Arial Narrow"/>
            </a:endParaRPr>
          </a:p>
          <a:p>
            <a:pPr>
              <a:buNone/>
            </a:pPr>
            <a:r>
              <a:rPr lang="en-US" i="1" dirty="0">
                <a:latin typeface="Arial Narrow"/>
                <a:cs typeface="Arial Narrow"/>
              </a:rPr>
              <a:t>Goal:  Minimal # of shareholders to accomplish goals.  Set valuation on paid-in $, hours value, know-how, goodwill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Industry, Trade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Trade Shows</a:t>
            </a:r>
          </a:p>
          <a:p>
            <a:r>
              <a:rPr lang="en-US" dirty="0">
                <a:latin typeface="Arial Narrow"/>
                <a:cs typeface="Arial Narrow"/>
              </a:rPr>
              <a:t>Trade Associations</a:t>
            </a:r>
          </a:p>
          <a:p>
            <a:r>
              <a:rPr lang="en-US" dirty="0">
                <a:latin typeface="Arial Narrow"/>
                <a:cs typeface="Arial Narrow"/>
              </a:rPr>
              <a:t>Ecosystem play</a:t>
            </a:r>
          </a:p>
          <a:p>
            <a:r>
              <a:rPr lang="en-US" dirty="0">
                <a:latin typeface="Arial Narrow"/>
                <a:cs typeface="Arial Narrow"/>
              </a:rPr>
              <a:t>Migration tools</a:t>
            </a:r>
          </a:p>
          <a:p>
            <a:endParaRPr lang="en-US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Marketing, Sales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Sales</a:t>
            </a:r>
          </a:p>
          <a:p>
            <a:r>
              <a:rPr lang="en-US" dirty="0">
                <a:latin typeface="Arial Narrow"/>
                <a:cs typeface="Arial Narrow"/>
              </a:rPr>
              <a:t>Primary Source</a:t>
            </a:r>
          </a:p>
          <a:p>
            <a:r>
              <a:rPr lang="en-US" dirty="0">
                <a:latin typeface="Arial Narrow"/>
                <a:cs typeface="Arial Narrow"/>
              </a:rPr>
              <a:t>Channels</a:t>
            </a:r>
          </a:p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Marketing</a:t>
            </a:r>
          </a:p>
          <a:p>
            <a:r>
              <a:rPr lang="en-US" dirty="0">
                <a:latin typeface="Arial Narrow"/>
                <a:cs typeface="Arial Narrow"/>
              </a:rPr>
              <a:t>Advertising</a:t>
            </a:r>
          </a:p>
          <a:p>
            <a:r>
              <a:rPr lang="en-US" dirty="0">
                <a:latin typeface="Arial Narrow"/>
                <a:cs typeface="Arial Narrow"/>
              </a:rPr>
              <a:t>Web, Social</a:t>
            </a:r>
          </a:p>
          <a:p>
            <a:r>
              <a:rPr lang="en-US" dirty="0">
                <a:latin typeface="Arial Narrow"/>
                <a:cs typeface="Arial Narrow"/>
              </a:rPr>
              <a:t>Media Kit, Press Plan</a:t>
            </a:r>
          </a:p>
          <a:p>
            <a:pPr>
              <a:buNone/>
            </a:pPr>
            <a:endParaRPr lang="en-US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Narrow"/>
                <a:cs typeface="Arial Narrow"/>
              </a:rPr>
              <a:t>Software</a:t>
            </a:r>
          </a:p>
          <a:p>
            <a:r>
              <a:rPr lang="en-US" dirty="0">
                <a:latin typeface="Arial Narrow"/>
                <a:cs typeface="Arial Narrow"/>
              </a:rPr>
              <a:t>Infrastructure</a:t>
            </a:r>
          </a:p>
          <a:p>
            <a:r>
              <a:rPr lang="en-US" dirty="0">
                <a:latin typeface="Arial Narrow"/>
                <a:cs typeface="Arial Narrow"/>
              </a:rPr>
              <a:t>Services</a:t>
            </a:r>
          </a:p>
          <a:p>
            <a:r>
              <a:rPr lang="en-US" dirty="0">
                <a:latin typeface="Arial Narrow"/>
                <a:cs typeface="Arial Narrow"/>
              </a:rPr>
              <a:t>Tools</a:t>
            </a:r>
          </a:p>
          <a:p>
            <a:r>
              <a:rPr lang="en-US" dirty="0">
                <a:latin typeface="Arial Narrow"/>
                <a:cs typeface="Arial Narrow"/>
              </a:rPr>
              <a:t>Strategic</a:t>
            </a:r>
          </a:p>
          <a:p>
            <a:r>
              <a:rPr lang="en-US" dirty="0">
                <a:latin typeface="Arial Narrow"/>
                <a:cs typeface="Arial Narrow"/>
              </a:rPr>
              <a:t>Analytics</a:t>
            </a:r>
          </a:p>
          <a:p>
            <a:r>
              <a:rPr lang="en-US" dirty="0">
                <a:latin typeface="Arial Narrow"/>
                <a:cs typeface="Arial Narrow"/>
              </a:rPr>
              <a:t>Research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Competitors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Are they in quadrants, specialties</a:t>
            </a:r>
          </a:p>
          <a:p>
            <a:r>
              <a:rPr lang="en-US" dirty="0">
                <a:latin typeface="Arial Narrow"/>
                <a:cs typeface="Arial Narrow"/>
              </a:rPr>
              <a:t>How big are they (revenues, employee count)</a:t>
            </a:r>
          </a:p>
          <a:p>
            <a:r>
              <a:rPr lang="en-US" dirty="0">
                <a:latin typeface="Arial Narrow"/>
                <a:cs typeface="Arial Narrow"/>
              </a:rPr>
              <a:t>Competing head to head or disrupting?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Financial Projections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053638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Narrow"/>
                          <a:cs typeface="Arial Narrow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Narrow"/>
                          <a:cs typeface="Arial Narrow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Narrow"/>
                          <a:cs typeface="Arial Narrow"/>
                        </a:rPr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Narrow"/>
                          <a:cs typeface="Arial Narrow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Narrow"/>
                          <a:cs typeface="Arial Narrow"/>
                        </a:rPr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Narrow"/>
                          <a:cs typeface="Arial Narrow"/>
                        </a:rPr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Narrow"/>
                          <a:cs typeface="Arial Narrow"/>
                        </a:rPr>
                        <a:t>COGS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Narrow"/>
                          <a:cs typeface="Arial Narrow"/>
                        </a:rPr>
                        <a:t>EBITDA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1148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Arial Narrow"/>
                <a:cs typeface="Arial Narrow"/>
              </a:rPr>
              <a:t>Revenue model with monthly ramp-up, </a:t>
            </a:r>
          </a:p>
          <a:p>
            <a:r>
              <a:rPr lang="en-US" sz="3200" i="1" dirty="0">
                <a:latin typeface="Arial Narrow"/>
                <a:cs typeface="Arial Narrow"/>
              </a:rPr>
              <a:t>key team additional trickled in</a:t>
            </a:r>
          </a:p>
          <a:p>
            <a:r>
              <a:rPr lang="en-US" sz="3200" i="1" dirty="0">
                <a:latin typeface="Arial Narrow"/>
                <a:cs typeface="Arial Narrow"/>
              </a:rPr>
              <a:t>36 months OK for revenue model in XLS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Clients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Existing</a:t>
            </a:r>
          </a:p>
          <a:p>
            <a:r>
              <a:rPr lang="en-US" dirty="0">
                <a:latin typeface="Arial Narrow"/>
                <a:cs typeface="Arial Narrow"/>
              </a:rPr>
              <a:t>Pipeline</a:t>
            </a:r>
          </a:p>
          <a:p>
            <a:r>
              <a:rPr lang="en-US" dirty="0">
                <a:latin typeface="Arial Narrow"/>
                <a:cs typeface="Arial Narrow"/>
              </a:rPr>
              <a:t>Ones we think we can move from X to 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Simple &amp; complete statement which is easy to understand for all audience types </a:t>
            </a:r>
          </a:p>
          <a:p>
            <a:endParaRPr lang="en-US" dirty="0">
              <a:latin typeface="Arial Narrow"/>
              <a:cs typeface="Arial Narrow"/>
            </a:endParaRPr>
          </a:p>
          <a:p>
            <a:r>
              <a:rPr lang="en-US" i="1" dirty="0">
                <a:latin typeface="Arial Narrow"/>
                <a:cs typeface="Arial Narrow"/>
              </a:rPr>
              <a:t>Remember, no matter how complex the technical solution, you’re addressing a market need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Exit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How are we creating lasting value?</a:t>
            </a:r>
          </a:p>
          <a:p>
            <a:r>
              <a:rPr lang="en-US" dirty="0">
                <a:latin typeface="Arial Narrow"/>
                <a:cs typeface="Arial Narrow"/>
              </a:rPr>
              <a:t>Who will buy us?</a:t>
            </a:r>
          </a:p>
          <a:p>
            <a:r>
              <a:rPr lang="en-US" dirty="0">
                <a:latin typeface="Arial Narrow"/>
                <a:cs typeface="Arial Narrow"/>
              </a:rPr>
              <a:t>Why do these partners make sense?</a:t>
            </a:r>
          </a:p>
          <a:p>
            <a:r>
              <a:rPr lang="en-US" dirty="0">
                <a:latin typeface="Arial Narrow"/>
                <a:cs typeface="Arial Narrow"/>
              </a:rPr>
              <a:t>What will value be?</a:t>
            </a:r>
          </a:p>
          <a:p>
            <a:r>
              <a:rPr lang="en-US" dirty="0">
                <a:latin typeface="Arial Narrow"/>
                <a:cs typeface="Arial Narrow"/>
              </a:rPr>
              <a:t>IPO?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We have people, process &amp; technology to make </a:t>
            </a:r>
            <a:br>
              <a:rPr lang="en-US" dirty="0">
                <a:latin typeface="Arial Narrow"/>
                <a:cs typeface="Arial Narrow"/>
              </a:rPr>
            </a:br>
            <a:r>
              <a:rPr lang="en-US" dirty="0">
                <a:latin typeface="Arial Narrow"/>
                <a:cs typeface="Arial Narrow"/>
              </a:rPr>
              <a:t>this plan a reality</a:t>
            </a:r>
          </a:p>
          <a:p>
            <a:r>
              <a:rPr lang="en-US" dirty="0">
                <a:latin typeface="Arial Narrow"/>
                <a:cs typeface="Arial Narrow"/>
              </a:rPr>
              <a:t>We’ve already proven X</a:t>
            </a:r>
          </a:p>
          <a:p>
            <a:r>
              <a:rPr lang="en-US" dirty="0">
                <a:latin typeface="Arial Narrow"/>
                <a:cs typeface="Arial Narrow"/>
              </a:rPr>
              <a:t>We’re encouraged by raises, exits, valuations in space</a:t>
            </a:r>
          </a:p>
          <a:p>
            <a:r>
              <a:rPr lang="en-US" dirty="0">
                <a:latin typeface="Arial Narrow"/>
                <a:cs typeface="Arial Narrow"/>
              </a:rPr>
              <a:t>We want you to get onboard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>
              <a:latin typeface="Arial Narrow"/>
              <a:cs typeface="Arial Narrow"/>
            </a:endParaRPr>
          </a:p>
          <a:p>
            <a:pPr algn="ctr">
              <a:buNone/>
            </a:pPr>
            <a:r>
              <a:rPr lang="en-US" dirty="0">
                <a:latin typeface="Arial Narrow"/>
                <a:cs typeface="Arial Narrow"/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Narrow"/>
                <a:cs typeface="Arial Narrow"/>
              </a:rPr>
              <a:t>Our </a:t>
            </a:r>
            <a:r>
              <a:rPr lang="en-US" dirty="0" err="1">
                <a:latin typeface="Arial Narrow"/>
                <a:cs typeface="Arial Narrow"/>
              </a:rPr>
              <a:t>newco</a:t>
            </a:r>
            <a:r>
              <a:rPr lang="en-US" dirty="0">
                <a:latin typeface="Arial Narrow"/>
                <a:cs typeface="Arial Narrow"/>
              </a:rPr>
              <a:t> solution fixes this problem elegantly &amp; more effectively than anyone else who tried prior </a:t>
            </a:r>
          </a:p>
          <a:p>
            <a:r>
              <a:rPr lang="en-US" dirty="0">
                <a:latin typeface="Arial Narrow"/>
                <a:cs typeface="Arial Narrow"/>
              </a:rPr>
              <a:t>Unique Selling Point 1, 2, 3</a:t>
            </a:r>
          </a:p>
          <a:p>
            <a:r>
              <a:rPr lang="en-US" i="1" dirty="0">
                <a:latin typeface="Arial Narrow"/>
                <a:cs typeface="Arial Narrow"/>
              </a:rPr>
              <a:t>Maybe someone really didn’t try to solve before, but investors = doubters, they’ll cite adjacent solutions – we don’t want to argue, we want agreement the problem still needs solution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Product /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Details about the product or service</a:t>
            </a:r>
          </a:p>
          <a:p>
            <a:r>
              <a:rPr lang="en-US" dirty="0">
                <a:latin typeface="Arial Narrow"/>
                <a:cs typeface="Arial Narrow"/>
              </a:rPr>
              <a:t>How it works</a:t>
            </a:r>
          </a:p>
          <a:p>
            <a:r>
              <a:rPr lang="en-US" dirty="0">
                <a:latin typeface="Arial Narrow"/>
                <a:cs typeface="Arial Narrow"/>
              </a:rPr>
              <a:t>Why it’s unique</a:t>
            </a:r>
          </a:p>
          <a:p>
            <a:r>
              <a:rPr lang="en-US" dirty="0">
                <a:latin typeface="Arial Narrow"/>
                <a:cs typeface="Arial Narrow"/>
              </a:rPr>
              <a:t>How far along you are on developing it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Market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Total spend on:</a:t>
            </a:r>
          </a:p>
          <a:p>
            <a:r>
              <a:rPr lang="en-US" dirty="0">
                <a:latin typeface="Arial Narrow"/>
                <a:cs typeface="Arial Narrow"/>
              </a:rPr>
              <a:t>Tools</a:t>
            </a:r>
          </a:p>
          <a:p>
            <a:r>
              <a:rPr lang="en-US" dirty="0">
                <a:latin typeface="Arial Narrow"/>
                <a:cs typeface="Arial Narrow"/>
              </a:rPr>
              <a:t>Platforms</a:t>
            </a:r>
          </a:p>
          <a:p>
            <a:r>
              <a:rPr lang="en-US" dirty="0">
                <a:latin typeface="Arial Narrow"/>
                <a:cs typeface="Arial Narrow"/>
              </a:rPr>
              <a:t>Subscriptions</a:t>
            </a:r>
          </a:p>
          <a:p>
            <a:r>
              <a:rPr lang="en-US" dirty="0">
                <a:latin typeface="Arial Narrow"/>
                <a:cs typeface="Arial Narrow"/>
              </a:rPr>
              <a:t>Labor</a:t>
            </a:r>
          </a:p>
          <a:p>
            <a:endParaRPr lang="en-US" dirty="0">
              <a:latin typeface="Arial Narrow"/>
              <a:cs typeface="Arial Narrow"/>
            </a:endParaRPr>
          </a:p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In USA | Globally.  Cite &amp; footnote good references.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Opportunity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Of total market size,</a:t>
            </a:r>
          </a:p>
          <a:p>
            <a:r>
              <a:rPr lang="en-US" dirty="0">
                <a:latin typeface="Arial Narrow"/>
                <a:cs typeface="Arial Narrow"/>
              </a:rPr>
              <a:t>What percentage of market will we win (e.g. 5% of subscribers in 36 mo)</a:t>
            </a:r>
          </a:p>
          <a:p>
            <a:pPr>
              <a:buNone/>
            </a:pPr>
            <a:r>
              <a:rPr lang="en-US" i="1" dirty="0">
                <a:latin typeface="Arial Narrow"/>
                <a:cs typeface="Arial Narrow"/>
              </a:rPr>
              <a:t>This is known as ‘addressable audience size’</a:t>
            </a:r>
          </a:p>
          <a:p>
            <a:pPr>
              <a:buNone/>
            </a:pPr>
            <a:r>
              <a:rPr lang="en-US" i="1" dirty="0">
                <a:latin typeface="Arial Narrow"/>
                <a:cs typeface="Arial Narrow"/>
              </a:rPr>
              <a:t>Note: Don’t say ‘we think this is a conservative estimate’ in any pitches – decisive phrase… we want audience to agree we can win X  </a:t>
            </a:r>
          </a:p>
          <a:p>
            <a:endParaRPr lang="en-US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Revenue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Primary Revenue Stream</a:t>
            </a:r>
          </a:p>
          <a:p>
            <a:pPr>
              <a:buFontTx/>
              <a:buChar char="-"/>
            </a:pPr>
            <a:r>
              <a:rPr lang="en-US" dirty="0">
                <a:latin typeface="Arial Narrow"/>
                <a:cs typeface="Arial Narrow"/>
              </a:rPr>
              <a:t>Setup fees</a:t>
            </a:r>
          </a:p>
          <a:p>
            <a:pPr>
              <a:buFontTx/>
              <a:buChar char="-"/>
            </a:pPr>
            <a:r>
              <a:rPr lang="en-US" dirty="0">
                <a:latin typeface="Arial Narrow"/>
                <a:cs typeface="Arial Narrow"/>
              </a:rPr>
              <a:t>Monthly Recurring Fees / MRR</a:t>
            </a:r>
          </a:p>
          <a:p>
            <a:pPr>
              <a:buFontTx/>
              <a:buChar char="-"/>
            </a:pPr>
            <a:r>
              <a:rPr lang="en-US" dirty="0">
                <a:latin typeface="Arial Narrow"/>
                <a:cs typeface="Arial Narrow"/>
              </a:rPr>
              <a:t>Support</a:t>
            </a:r>
          </a:p>
          <a:p>
            <a:pPr>
              <a:buFontTx/>
              <a:buChar char="-"/>
            </a:pPr>
            <a:r>
              <a:rPr lang="en-US" dirty="0">
                <a:latin typeface="Arial Narrow"/>
                <a:cs typeface="Arial Narrow"/>
              </a:rPr>
              <a:t>Services Rate Card</a:t>
            </a:r>
          </a:p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Show math for primary revenue stream;</a:t>
            </a:r>
          </a:p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100 clients * setup fees * MRR + Support + Services = annualized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IP, Positioning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Patents</a:t>
            </a:r>
          </a:p>
          <a:p>
            <a:r>
              <a:rPr lang="en-US" dirty="0">
                <a:latin typeface="Arial Narrow"/>
                <a:cs typeface="Arial Narrow"/>
              </a:rPr>
              <a:t>What Intellectual Property will you build?</a:t>
            </a:r>
          </a:p>
          <a:p>
            <a:r>
              <a:rPr lang="en-US" dirty="0">
                <a:latin typeface="Arial Narrow"/>
                <a:cs typeface="Arial Narrow"/>
              </a:rPr>
              <a:t>What patents have you / will you file?</a:t>
            </a:r>
          </a:p>
          <a:p>
            <a:r>
              <a:rPr lang="en-US" dirty="0">
                <a:latin typeface="Arial Narrow"/>
                <a:cs typeface="Arial Narrow"/>
              </a:rPr>
              <a:t>How will you be positioned in market?  </a:t>
            </a:r>
          </a:p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Barriers to Entry / Your Lead</a:t>
            </a:r>
          </a:p>
          <a:p>
            <a:r>
              <a:rPr lang="en-US" dirty="0">
                <a:latin typeface="Arial Narrow"/>
                <a:cs typeface="Arial Narrow"/>
              </a:rPr>
              <a:t>Can’t someone replicate you?  Why not?</a:t>
            </a:r>
          </a:p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Tech Experience</a:t>
            </a:r>
          </a:p>
          <a:p>
            <a:r>
              <a:rPr lang="en-US" dirty="0">
                <a:latin typeface="Arial Narrow"/>
                <a:cs typeface="Arial Narrow"/>
              </a:rPr>
              <a:t>How will your experience help your cause?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/>
                <a:cs typeface="Arial Narrow"/>
              </a:rPr>
              <a:t>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Founders</a:t>
            </a:r>
          </a:p>
          <a:p>
            <a:pPr>
              <a:buNone/>
            </a:pPr>
            <a:endParaRPr lang="en-US" dirty="0">
              <a:latin typeface="Arial Narrow"/>
              <a:cs typeface="Arial Narrow"/>
            </a:endParaRPr>
          </a:p>
          <a:p>
            <a:pPr>
              <a:buNone/>
            </a:pPr>
            <a:endParaRPr lang="en-US" dirty="0">
              <a:latin typeface="Arial Narrow"/>
              <a:cs typeface="Arial Narrow"/>
            </a:endParaRPr>
          </a:p>
          <a:p>
            <a:pPr>
              <a:buNone/>
            </a:pPr>
            <a:r>
              <a:rPr lang="en-US" dirty="0">
                <a:latin typeface="Arial Narrow"/>
                <a:cs typeface="Arial Narrow"/>
              </a:rPr>
              <a:t>Advisors</a:t>
            </a:r>
          </a:p>
          <a:p>
            <a:pPr>
              <a:buNone/>
            </a:pPr>
            <a:endParaRPr lang="en-US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544</Words>
  <Application>Microsoft Office PowerPoint</Application>
  <PresentationFormat>On-screen Show (4:3)</PresentationFormat>
  <Paragraphs>129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Arial Narrow</vt:lpstr>
      <vt:lpstr>Calibri</vt:lpstr>
      <vt:lpstr>Office Theme</vt:lpstr>
      <vt:lpstr>Funding Pitch Deck</vt:lpstr>
      <vt:lpstr>Problem</vt:lpstr>
      <vt:lpstr>Solution</vt:lpstr>
      <vt:lpstr>Product / Service</vt:lpstr>
      <vt:lpstr>Market Size</vt:lpstr>
      <vt:lpstr>Opportunity Size</vt:lpstr>
      <vt:lpstr>Revenue Model</vt:lpstr>
      <vt:lpstr>IP, Positioning</vt:lpstr>
      <vt:lpstr>Team</vt:lpstr>
      <vt:lpstr>Proposed Use of Funds</vt:lpstr>
      <vt:lpstr>PowerPoint Presentation</vt:lpstr>
      <vt:lpstr>PowerPoint Presentation</vt:lpstr>
      <vt:lpstr>Investment Opportunity</vt:lpstr>
      <vt:lpstr>Industry, Trade Strategy</vt:lpstr>
      <vt:lpstr>Marketing, Sales Strategy</vt:lpstr>
      <vt:lpstr>Partners</vt:lpstr>
      <vt:lpstr>Competitors</vt:lpstr>
      <vt:lpstr>Financial Projections</vt:lpstr>
      <vt:lpstr>Clients</vt:lpstr>
      <vt:lpstr>Exit Strategy</vt:lpstr>
      <vt:lpstr>Recap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Funding Pitch Deck</dc:title>
  <dc:creator>jtoewe</dc:creator>
  <cp:lastModifiedBy>Adrian Marable</cp:lastModifiedBy>
  <cp:revision>7</cp:revision>
  <dcterms:created xsi:type="dcterms:W3CDTF">2013-09-16T23:23:15Z</dcterms:created>
  <dcterms:modified xsi:type="dcterms:W3CDTF">2022-07-04T23:57:22Z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318614DB-AF39-45E3-9AA1-9E53B8975807</vt:lpwstr>
  </property>
  <property fmtid="{D5CDD505-2E9C-101B-9397-08002B2CF9AE}" pid="3" name="ArticulatePath">
    <vt:lpwstr>Kawasaki Modified Pitch Deck Content (1)</vt:lpwstr>
  </property>
</Properties>
</file>